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30E15-06E1-40C1-9E33-229A2D93E7FE}" type="datetimeFigureOut">
              <a:rPr lang="en-US" smtClean="0"/>
              <a:pPr/>
              <a:t>8/1/2015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E96C31-6859-449C-84C6-5C050B50F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96C31-6859-449C-84C6-5C050B50FFE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96C31-6859-449C-84C6-5C050B50FFE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9DC4594-92F9-4080-BF1E-CFFACB9A9467}" type="datetimeFigureOut">
              <a:rPr lang="en-US" smtClean="0"/>
              <a:pPr/>
              <a:t>8/1/2015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2BB7B29-4306-4D4C-A3B4-8DF2B32A8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DC4594-92F9-4080-BF1E-CFFACB9A9467}" type="datetimeFigureOut">
              <a:rPr lang="en-US" smtClean="0"/>
              <a:pPr/>
              <a:t>8/1/2015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BB7B29-4306-4D4C-A3B4-8DF2B32A8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DC4594-92F9-4080-BF1E-CFFACB9A9467}" type="datetimeFigureOut">
              <a:rPr lang="en-US" smtClean="0"/>
              <a:pPr/>
              <a:t>8/1/2015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BB7B29-4306-4D4C-A3B4-8DF2B32A8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DC4594-92F9-4080-BF1E-CFFACB9A9467}" type="datetimeFigureOut">
              <a:rPr lang="en-US" smtClean="0"/>
              <a:pPr/>
              <a:t>8/1/2015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BB7B29-4306-4D4C-A3B4-8DF2B32A8B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DC4594-92F9-4080-BF1E-CFFACB9A9467}" type="datetimeFigureOut">
              <a:rPr lang="en-US" smtClean="0"/>
              <a:pPr/>
              <a:t>8/1/2015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BB7B29-4306-4D4C-A3B4-8DF2B32A8B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DC4594-92F9-4080-BF1E-CFFACB9A9467}" type="datetimeFigureOut">
              <a:rPr lang="en-US" smtClean="0"/>
              <a:pPr/>
              <a:t>8/1/2015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BB7B29-4306-4D4C-A3B4-8DF2B32A8B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DC4594-92F9-4080-BF1E-CFFACB9A9467}" type="datetimeFigureOut">
              <a:rPr lang="en-US" smtClean="0"/>
              <a:pPr/>
              <a:t>8/1/2015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BB7B29-4306-4D4C-A3B4-8DF2B32A8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DC4594-92F9-4080-BF1E-CFFACB9A9467}" type="datetimeFigureOut">
              <a:rPr lang="en-US" smtClean="0"/>
              <a:pPr/>
              <a:t>8/1/2015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BB7B29-4306-4D4C-A3B4-8DF2B32A8B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DC4594-92F9-4080-BF1E-CFFACB9A9467}" type="datetimeFigureOut">
              <a:rPr lang="en-US" smtClean="0"/>
              <a:pPr/>
              <a:t>8/1/2015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BB7B29-4306-4D4C-A3B4-8DF2B32A8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9DC4594-92F9-4080-BF1E-CFFACB9A9467}" type="datetimeFigureOut">
              <a:rPr lang="en-US" smtClean="0"/>
              <a:pPr/>
              <a:t>8/1/2015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BB7B29-4306-4D4C-A3B4-8DF2B32A8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9DC4594-92F9-4080-BF1E-CFFACB9A9467}" type="datetimeFigureOut">
              <a:rPr lang="en-US" smtClean="0"/>
              <a:pPr/>
              <a:t>8/1/2015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2BB7B29-4306-4D4C-A3B4-8DF2B32A8B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9DC4594-92F9-4080-BF1E-CFFACB9A9467}" type="datetimeFigureOut">
              <a:rPr lang="en-US" smtClean="0"/>
              <a:pPr/>
              <a:t>8/1/2015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2BB7B29-4306-4D4C-A3B4-8DF2B32A8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POLICY MANAGEMENT AND SKILL DEVELOPMENT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Opaluwah</a:t>
            </a:r>
            <a:r>
              <a:rPr lang="en-US" dirty="0" smtClean="0"/>
              <a:t>, </a:t>
            </a:r>
            <a:r>
              <a:rPr lang="en-US" dirty="0" smtClean="0"/>
              <a:t>S.A, </a:t>
            </a:r>
            <a:r>
              <a:rPr lang="en-US" dirty="0" err="1" smtClean="0"/>
              <a:t>Opaluwah</a:t>
            </a:r>
            <a:r>
              <a:rPr lang="en-US" dirty="0" smtClean="0"/>
              <a:t>, A.O</a:t>
            </a:r>
            <a:r>
              <a:rPr lang="en-US" dirty="0" smtClean="0"/>
              <a:t>. &amp; </a:t>
            </a:r>
            <a:r>
              <a:rPr lang="en-US" dirty="0" err="1" smtClean="0"/>
              <a:t>Izam</a:t>
            </a:r>
            <a:r>
              <a:rPr lang="en-US" dirty="0" smtClean="0"/>
              <a:t>, Y.D.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6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i="1" dirty="0" smtClean="0">
                <a:solidFill>
                  <a:srgbClr val="00B050"/>
                </a:solidFill>
                <a:latin typeface="DokChampa" pitchFamily="34" charset="-34"/>
                <a:cs typeface="DokChampa" pitchFamily="34" charset="-34"/>
              </a:rPr>
              <a:t>Communications</a:t>
            </a:r>
          </a:p>
          <a:p>
            <a:pPr>
              <a:buNone/>
            </a:pPr>
            <a:endParaRPr lang="en-US" sz="2800" i="1" dirty="0" smtClean="0">
              <a:solidFill>
                <a:srgbClr val="FF0000"/>
              </a:solidFill>
              <a:latin typeface="DokChampa" pitchFamily="34" charset="-34"/>
              <a:cs typeface="DokChampa" pitchFamily="34" charset="-34"/>
            </a:endParaRPr>
          </a:p>
          <a:p>
            <a:pPr lvl="6">
              <a:buFont typeface="Wingdings" pitchFamily="2" charset="2"/>
              <a:buChar char="ü"/>
            </a:pPr>
            <a:r>
              <a:rPr lang="en-US" sz="2800" i="1" dirty="0" smtClean="0">
                <a:solidFill>
                  <a:srgbClr val="FF0000"/>
                </a:solidFill>
                <a:latin typeface="DokChampa" pitchFamily="34" charset="-34"/>
                <a:cs typeface="DokChampa" pitchFamily="34" charset="-34"/>
              </a:rPr>
              <a:t> </a:t>
            </a:r>
            <a:r>
              <a:rPr lang="en-US" sz="2800" i="1" dirty="0" smtClean="0">
                <a:solidFill>
                  <a:srgbClr val="00B050"/>
                </a:solidFill>
                <a:latin typeface="DokChampa" pitchFamily="34" charset="-34"/>
                <a:cs typeface="DokChampa" pitchFamily="34" charset="-34"/>
              </a:rPr>
              <a:t>Supervisory</a:t>
            </a:r>
          </a:p>
          <a:p>
            <a:pPr>
              <a:buNone/>
            </a:pPr>
            <a:endParaRPr lang="en-US" sz="2800" i="1" dirty="0" smtClean="0">
              <a:solidFill>
                <a:srgbClr val="FF0000"/>
              </a:solidFill>
              <a:latin typeface="DokChampa" pitchFamily="34" charset="-34"/>
              <a:cs typeface="DokChampa" pitchFamily="34" charset="-34"/>
            </a:endParaRPr>
          </a:p>
          <a:p>
            <a:pPr lvl="6">
              <a:buFont typeface="Wingdings" pitchFamily="2" charset="2"/>
              <a:buChar char="ü"/>
            </a:pPr>
            <a:r>
              <a:rPr lang="en-US" sz="2800" i="1" dirty="0" smtClean="0">
                <a:solidFill>
                  <a:srgbClr val="FF0000"/>
                </a:solidFill>
                <a:latin typeface="DokChampa" pitchFamily="34" charset="-34"/>
                <a:cs typeface="DokChampa" pitchFamily="34" charset="-34"/>
              </a:rPr>
              <a:t> </a:t>
            </a:r>
            <a:r>
              <a:rPr lang="en-US" sz="2800" i="1" dirty="0" smtClean="0">
                <a:solidFill>
                  <a:srgbClr val="00B050"/>
                </a:solidFill>
                <a:latin typeface="DokChampa" pitchFamily="34" charset="-34"/>
                <a:cs typeface="DokChampa" pitchFamily="34" charset="-34"/>
              </a:rPr>
              <a:t>Numerical Literacy</a:t>
            </a:r>
          </a:p>
          <a:p>
            <a:pPr>
              <a:buNone/>
            </a:pPr>
            <a:endParaRPr lang="en-US" sz="2800" i="1" dirty="0" smtClean="0">
              <a:solidFill>
                <a:srgbClr val="FF0000"/>
              </a:solidFill>
              <a:latin typeface="DokChampa" pitchFamily="34" charset="-34"/>
              <a:cs typeface="DokChampa" pitchFamily="34" charset="-34"/>
            </a:endParaRPr>
          </a:p>
          <a:p>
            <a:pPr lvl="6">
              <a:buFont typeface="Wingdings" pitchFamily="2" charset="2"/>
              <a:buChar char="ü"/>
            </a:pPr>
            <a:r>
              <a:rPr lang="en-US" sz="2800" i="1" dirty="0" smtClean="0">
                <a:solidFill>
                  <a:srgbClr val="FF0000"/>
                </a:solidFill>
                <a:latin typeface="DokChampa" pitchFamily="34" charset="-34"/>
                <a:cs typeface="DokChampa" pitchFamily="34" charset="-34"/>
              </a:rPr>
              <a:t> </a:t>
            </a:r>
            <a:r>
              <a:rPr lang="en-US" sz="2800" i="1" dirty="0" smtClean="0">
                <a:solidFill>
                  <a:srgbClr val="00B050"/>
                </a:solidFill>
                <a:latin typeface="DokChampa" pitchFamily="34" charset="-34"/>
                <a:cs typeface="DokChampa" pitchFamily="34" charset="-34"/>
              </a:rPr>
              <a:t>ICT</a:t>
            </a:r>
          </a:p>
          <a:p>
            <a:pPr>
              <a:buNone/>
            </a:pPr>
            <a:endParaRPr lang="en-US" sz="2800" i="1" dirty="0" smtClean="0">
              <a:solidFill>
                <a:srgbClr val="FF0000"/>
              </a:solidFill>
              <a:latin typeface="DokChampa" pitchFamily="34" charset="-34"/>
              <a:cs typeface="DokChampa" pitchFamily="34" charset="-34"/>
            </a:endParaRPr>
          </a:p>
          <a:p>
            <a:pPr lvl="6">
              <a:buFont typeface="Wingdings" pitchFamily="2" charset="2"/>
              <a:buChar char="ü"/>
            </a:pPr>
            <a:r>
              <a:rPr lang="en-US" sz="2800" i="1" dirty="0" smtClean="0">
                <a:solidFill>
                  <a:srgbClr val="FF0000"/>
                </a:solidFill>
                <a:latin typeface="DokChampa" pitchFamily="34" charset="-34"/>
                <a:cs typeface="DokChampa" pitchFamily="34" charset="-34"/>
              </a:rPr>
              <a:t> </a:t>
            </a:r>
            <a:r>
              <a:rPr lang="en-US" sz="2800" i="1" dirty="0" smtClean="0">
                <a:solidFill>
                  <a:srgbClr val="00B050"/>
                </a:solidFill>
                <a:latin typeface="DokChampa" pitchFamily="34" charset="-34"/>
                <a:cs typeface="DokChampa" pitchFamily="34" charset="-34"/>
              </a:rPr>
              <a:t>Entrepreneurship</a:t>
            </a:r>
            <a:endParaRPr lang="en-US" sz="2800" i="1" dirty="0">
              <a:solidFill>
                <a:srgbClr val="00B050"/>
              </a:solidFill>
              <a:latin typeface="DokChampa" pitchFamily="34" charset="-34"/>
              <a:cs typeface="DokChampa" pitchFamily="34" charset="-3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GENERIC SKILLS REQUIREMENTS</a:t>
            </a:r>
            <a:endParaRPr lang="en-US" sz="32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>
              <a:solidFill>
                <a:srgbClr val="7030A0"/>
              </a:solidFill>
            </a:endParaRPr>
          </a:p>
          <a:p>
            <a:pPr algn="ctr"/>
            <a:r>
              <a:rPr lang="en-US" dirty="0" smtClean="0">
                <a:solidFill>
                  <a:srgbClr val="7030A0"/>
                </a:solidFill>
                <a:latin typeface="DokChampa" pitchFamily="34" charset="-34"/>
                <a:cs typeface="DokChampa" pitchFamily="34" charset="-34"/>
              </a:rPr>
              <a:t>More </a:t>
            </a:r>
            <a:r>
              <a:rPr lang="en-US" dirty="0" smtClean="0">
                <a:solidFill>
                  <a:srgbClr val="7030A0"/>
                </a:solidFill>
                <a:latin typeface="DokChampa" pitchFamily="34" charset="-34"/>
                <a:cs typeface="DokChampa" pitchFamily="34" charset="-34"/>
              </a:rPr>
              <a:t>P</a:t>
            </a:r>
            <a:r>
              <a:rPr lang="en-US" dirty="0" smtClean="0">
                <a:solidFill>
                  <a:srgbClr val="7030A0"/>
                </a:solidFill>
                <a:latin typeface="DokChampa" pitchFamily="34" charset="-34"/>
                <a:cs typeface="DokChampa" pitchFamily="34" charset="-34"/>
              </a:rPr>
              <a:t>olicies</a:t>
            </a:r>
            <a:r>
              <a:rPr lang="en-US" dirty="0" smtClean="0">
                <a:solidFill>
                  <a:srgbClr val="7030A0"/>
                </a:solidFill>
                <a:latin typeface="DokChampa" pitchFamily="34" charset="-34"/>
                <a:cs typeface="DokChampa" pitchFamily="34" charset="-34"/>
              </a:rPr>
              <a:t>?	</a:t>
            </a:r>
            <a:endParaRPr lang="en-US" dirty="0" smtClean="0">
              <a:solidFill>
                <a:srgbClr val="7030A0"/>
              </a:solidFill>
              <a:latin typeface="DokChampa" pitchFamily="34" charset="-34"/>
              <a:cs typeface="DokChampa" pitchFamily="34" charset="-34"/>
            </a:endParaRPr>
          </a:p>
          <a:p>
            <a:pPr algn="ctr"/>
            <a:endParaRPr lang="en-US" dirty="0" smtClean="0">
              <a:latin typeface="DokChampa" pitchFamily="34" charset="-34"/>
              <a:cs typeface="DokChampa" pitchFamily="34" charset="-34"/>
            </a:endParaRPr>
          </a:p>
          <a:p>
            <a:pPr algn="ctr">
              <a:buNone/>
            </a:pPr>
            <a:endParaRPr lang="en-US" dirty="0" smtClean="0">
              <a:latin typeface="DokChampa" pitchFamily="34" charset="-34"/>
              <a:cs typeface="DokChampa" pitchFamily="34" charset="-34"/>
            </a:endParaRP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DokChampa" pitchFamily="34" charset="-34"/>
                <a:cs typeface="DokChampa" pitchFamily="34" charset="-34"/>
              </a:rPr>
              <a:t>More Skills</a:t>
            </a:r>
            <a:r>
              <a:rPr lang="en-US" dirty="0" smtClean="0">
                <a:solidFill>
                  <a:srgbClr val="FF0000"/>
                </a:solidFill>
                <a:latin typeface="DokChampa" pitchFamily="34" charset="-34"/>
                <a:cs typeface="DokChampa" pitchFamily="34" charset="-34"/>
              </a:rPr>
              <a:t>?</a:t>
            </a:r>
          </a:p>
          <a:p>
            <a:pPr algn="ctr"/>
            <a:endParaRPr lang="en-US" dirty="0" smtClean="0">
              <a:latin typeface="DokChampa" pitchFamily="34" charset="-34"/>
              <a:cs typeface="DokChampa" pitchFamily="34" charset="-34"/>
            </a:endParaRPr>
          </a:p>
          <a:p>
            <a:pPr algn="ctr"/>
            <a:endParaRPr lang="en-US" dirty="0" smtClean="0">
              <a:latin typeface="DokChampa" pitchFamily="34" charset="-34"/>
              <a:cs typeface="DokChampa" pitchFamily="34" charset="-34"/>
            </a:endParaRPr>
          </a:p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DokChampa" pitchFamily="34" charset="-34"/>
                <a:cs typeface="DokChampa" pitchFamily="34" charset="-34"/>
              </a:rPr>
              <a:t>More Synergy?</a:t>
            </a:r>
            <a:endParaRPr lang="en-US" dirty="0">
              <a:solidFill>
                <a:schemeClr val="bg2">
                  <a:lumMod val="10000"/>
                </a:schemeClr>
              </a:solidFill>
              <a:latin typeface="DokChampa" pitchFamily="34" charset="-34"/>
              <a:cs typeface="DokChampa" pitchFamily="34" charset="-3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	</a:t>
            </a:r>
            <a:r>
              <a:rPr lang="en-US" sz="3200" dirty="0" smtClean="0"/>
              <a:t>WAY FORWARD </a:t>
            </a:r>
            <a:r>
              <a:rPr lang="en-US" sz="3200" dirty="0" smtClean="0"/>
              <a:t>	</a:t>
            </a:r>
            <a:endParaRPr lang="en-US" sz="32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GB" dirty="0" smtClean="0">
                <a:latin typeface="DokChampa" pitchFamily="34" charset="-34"/>
                <a:cs typeface="DokChampa" pitchFamily="34" charset="-34"/>
              </a:rPr>
              <a:t>There is need for a reassessment of the quality of skilled and unskilled labour in Nigeria.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NVQF commended.</a:t>
            </a:r>
          </a:p>
          <a:p>
            <a:pPr algn="just">
              <a:buNone/>
            </a:pPr>
            <a:endParaRPr lang="en-GB" dirty="0" smtClean="0">
              <a:latin typeface="DokChampa" pitchFamily="34" charset="-34"/>
              <a:cs typeface="DokChampa" pitchFamily="34" charset="-34"/>
            </a:endParaRPr>
          </a:p>
          <a:p>
            <a:pPr algn="just"/>
            <a:r>
              <a:rPr lang="en-GB" dirty="0" smtClean="0">
                <a:latin typeface="DokChampa" pitchFamily="34" charset="-34"/>
                <a:cs typeface="DokChampa" pitchFamily="34" charset="-34"/>
              </a:rPr>
              <a:t>Craft Schools, Technical Colleges and Programmes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should be reintroduced and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equipped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to produce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artisans, technicians and Professionals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of the highest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standard.</a:t>
            </a:r>
          </a:p>
          <a:p>
            <a:pPr algn="just">
              <a:buNone/>
            </a:pPr>
            <a:endParaRPr lang="en-GB" dirty="0" smtClean="0">
              <a:latin typeface="DokChampa" pitchFamily="34" charset="-34"/>
              <a:cs typeface="DokChampa" pitchFamily="34" charset="-34"/>
            </a:endParaRPr>
          </a:p>
          <a:p>
            <a:pPr algn="just"/>
            <a:r>
              <a:rPr lang="en-GB" dirty="0" smtClean="0">
                <a:latin typeface="DokChampa" pitchFamily="34" charset="-34"/>
                <a:cs typeface="DokChampa" pitchFamily="34" charset="-34"/>
              </a:rPr>
              <a:t>Organised Private Sector(OPS) to fund the institutions that produce these labour they need and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utilise.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In particular, the 2% education tax on company profit needs to be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reassessed.</a:t>
            </a:r>
          </a:p>
          <a:p>
            <a:pPr algn="just"/>
            <a:endParaRPr lang="en-GB" dirty="0" smtClean="0">
              <a:latin typeface="DokChampa" pitchFamily="34" charset="-34"/>
              <a:cs typeface="DokChampa" pitchFamily="34" charset="-34"/>
            </a:endParaRPr>
          </a:p>
          <a:p>
            <a:pPr algn="just"/>
            <a:r>
              <a:rPr lang="en-GB" dirty="0" smtClean="0">
                <a:latin typeface="DokChampa" pitchFamily="34" charset="-34"/>
                <a:cs typeface="DokChampa" pitchFamily="34" charset="-34"/>
              </a:rPr>
              <a:t>A restriction on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the excessive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use of expatriates should be reviewed as this has seen the negligence of training of Nigerians and the use of foreign expatriates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.</a:t>
            </a:r>
          </a:p>
          <a:p>
            <a:pPr algn="just">
              <a:buNone/>
            </a:pPr>
            <a:endParaRPr lang="en-GB" dirty="0" smtClean="0">
              <a:latin typeface="DokChampa" pitchFamily="34" charset="-34"/>
              <a:cs typeface="DokChampa" pitchFamily="34" charset="-34"/>
            </a:endParaRPr>
          </a:p>
          <a:p>
            <a:pPr algn="just"/>
            <a:r>
              <a:rPr lang="en-GB" dirty="0" smtClean="0">
                <a:latin typeface="DokChampa" pitchFamily="34" charset="-34"/>
                <a:cs typeface="DokChampa" pitchFamily="34" charset="-34"/>
              </a:rPr>
              <a:t>Policies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are also needed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to protect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organisations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from outright losses that may arise in training of workers. </a:t>
            </a:r>
            <a:endParaRPr lang="en-GB" dirty="0" smtClean="0">
              <a:latin typeface="DokChampa" pitchFamily="34" charset="-34"/>
              <a:cs typeface="DokChampa" pitchFamily="34" charset="-34"/>
            </a:endParaRP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SOME RECOMMENDATIONS</a:t>
            </a:r>
            <a:endParaRPr lang="en-US" sz="32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Bradley Hand ITC" pitchFamily="66" charset="0"/>
              </a:rPr>
              <a:t>THANK YOU FOR LISTENING !!!</a:t>
            </a:r>
            <a:endParaRPr lang="en-US" sz="3200" b="1" dirty="0">
              <a:solidFill>
                <a:srgbClr val="FF0000"/>
              </a:solidFill>
              <a:latin typeface="Bradley Hand ITC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b="1" dirty="0" smtClean="0">
                <a:latin typeface="DokChampa" pitchFamily="34" charset="-34"/>
                <a:cs typeface="DokChampa" pitchFamily="34" charset="-34"/>
              </a:rPr>
              <a:t>Three </a:t>
            </a:r>
            <a:r>
              <a:rPr lang="en-US" b="1" dirty="0" smtClean="0">
                <a:latin typeface="DokChampa" pitchFamily="34" charset="-34"/>
                <a:cs typeface="DokChampa" pitchFamily="34" charset="-34"/>
              </a:rPr>
              <a:t>key </a:t>
            </a:r>
            <a:r>
              <a:rPr lang="en-US" b="1" dirty="0" smtClean="0">
                <a:latin typeface="DokChampa" pitchFamily="34" charset="-34"/>
                <a:cs typeface="DokChampa" pitchFamily="34" charset="-34"/>
              </a:rPr>
              <a:t>concepts </a:t>
            </a:r>
            <a:r>
              <a:rPr lang="en-US" b="1" dirty="0" smtClean="0">
                <a:latin typeface="DokChampa" pitchFamily="34" charset="-34"/>
                <a:cs typeface="DokChampa" pitchFamily="34" charset="-34"/>
              </a:rPr>
              <a:t>define the context of </a:t>
            </a:r>
            <a:r>
              <a:rPr lang="en-US" b="1" dirty="0" smtClean="0">
                <a:latin typeface="DokChampa" pitchFamily="34" charset="-34"/>
                <a:cs typeface="DokChampa" pitchFamily="34" charset="-34"/>
              </a:rPr>
              <a:t>the paper:</a:t>
            </a:r>
          </a:p>
          <a:p>
            <a:pPr>
              <a:buNone/>
            </a:pPr>
            <a:endParaRPr lang="en-US" b="1" dirty="0" smtClean="0">
              <a:latin typeface="DokChampa" pitchFamily="34" charset="-34"/>
              <a:cs typeface="DokChampa" pitchFamily="34" charset="-34"/>
            </a:endParaRPr>
          </a:p>
          <a:p>
            <a:pPr lvl="1">
              <a:buFont typeface="Wingdings" pitchFamily="2" charset="2"/>
              <a:buChar char="q"/>
            </a:pPr>
            <a:r>
              <a:rPr lang="en-US" b="1" dirty="0" smtClean="0">
                <a:latin typeface="DokChampa" pitchFamily="34" charset="-34"/>
                <a:cs typeface="DokChampa" pitchFamily="34" charset="-34"/>
              </a:rPr>
              <a:t>	</a:t>
            </a:r>
            <a:r>
              <a:rPr lang="en-US" b="1" dirty="0" smtClean="0">
                <a:latin typeface="DokChampa" pitchFamily="34" charset="-34"/>
                <a:cs typeface="DokChampa" pitchFamily="34" charset="-34"/>
              </a:rPr>
              <a:t>Policy</a:t>
            </a:r>
          </a:p>
          <a:p>
            <a:pPr>
              <a:buNone/>
            </a:pPr>
            <a:endParaRPr lang="en-US" b="1" dirty="0" smtClean="0">
              <a:latin typeface="DokChampa" pitchFamily="34" charset="-34"/>
              <a:cs typeface="DokChampa" pitchFamily="34" charset="-34"/>
            </a:endParaRPr>
          </a:p>
          <a:p>
            <a:pPr lvl="1">
              <a:buFont typeface="Wingdings" pitchFamily="2" charset="2"/>
              <a:buChar char="q"/>
            </a:pPr>
            <a:r>
              <a:rPr lang="en-US" b="1" dirty="0" smtClean="0">
                <a:latin typeface="DokChampa" pitchFamily="34" charset="-34"/>
                <a:cs typeface="DokChampa" pitchFamily="34" charset="-34"/>
              </a:rPr>
              <a:t>	Skills</a:t>
            </a:r>
          </a:p>
          <a:p>
            <a:pPr>
              <a:buNone/>
            </a:pPr>
            <a:endParaRPr lang="en-US" b="1" dirty="0" smtClean="0">
              <a:latin typeface="DokChampa" pitchFamily="34" charset="-34"/>
              <a:cs typeface="DokChampa" pitchFamily="34" charset="-34"/>
            </a:endParaRPr>
          </a:p>
          <a:p>
            <a:pPr lvl="1">
              <a:buFont typeface="Wingdings" pitchFamily="2" charset="2"/>
              <a:buChar char="q"/>
            </a:pPr>
            <a:r>
              <a:rPr lang="en-US" b="1" dirty="0" smtClean="0">
                <a:latin typeface="DokChampa" pitchFamily="34" charset="-34"/>
                <a:cs typeface="DokChampa" pitchFamily="34" charset="-34"/>
              </a:rPr>
              <a:t>	Policy </a:t>
            </a:r>
            <a:r>
              <a:rPr lang="en-US" b="1" dirty="0" smtClean="0">
                <a:latin typeface="DokChampa" pitchFamily="34" charset="-34"/>
                <a:cs typeface="DokChampa" pitchFamily="34" charset="-34"/>
              </a:rPr>
              <a:t>and </a:t>
            </a:r>
            <a:r>
              <a:rPr lang="en-US" b="1" dirty="0" smtClean="0">
                <a:latin typeface="DokChampa" pitchFamily="34" charset="-34"/>
                <a:cs typeface="DokChampa" pitchFamily="34" charset="-34"/>
              </a:rPr>
              <a:t>Skills </a:t>
            </a:r>
            <a:r>
              <a:rPr lang="en-US" b="1" dirty="0" smtClean="0">
                <a:latin typeface="DokChampa" pitchFamily="34" charset="-34"/>
                <a:cs typeface="DokChampa" pitchFamily="34" charset="-34"/>
              </a:rPr>
              <a:t>Development in Nigeria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>
                <a:latin typeface="DokChampa" pitchFamily="34" charset="-34"/>
                <a:cs typeface="DokChampa" pitchFamily="34" charset="-34"/>
              </a:rPr>
              <a:t>INTRODUCTION</a:t>
            </a:r>
            <a:r>
              <a:rPr lang="en-US" dirty="0" smtClean="0">
                <a:latin typeface="DokChampa" pitchFamily="34" charset="-34"/>
                <a:cs typeface="DokChampa" pitchFamily="34" charset="-34"/>
              </a:rPr>
              <a:t>:</a:t>
            </a:r>
            <a:endParaRPr lang="en-US" dirty="0">
              <a:latin typeface="DokChampa" pitchFamily="34" charset="-34"/>
              <a:cs typeface="DokChampa" pitchFamily="34" charset="-34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Arial" pitchFamily="34" charset="0"/>
              <a:buChar char="•"/>
            </a:pPr>
            <a:r>
              <a:rPr lang="en-GB" dirty="0" smtClean="0">
                <a:latin typeface="DokChampa" pitchFamily="34" charset="-34"/>
                <a:cs typeface="DokChampa" pitchFamily="34" charset="-34"/>
              </a:rPr>
              <a:t>Mayer &amp; Thompson (1982)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defined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policy as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a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declaration that defines the intention of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an individual, organization,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community,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or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government’s goals and priorities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. </a:t>
            </a:r>
          </a:p>
          <a:p>
            <a:pPr algn="just">
              <a:buNone/>
            </a:pPr>
            <a:endParaRPr lang="en-GB" dirty="0" smtClean="0">
              <a:latin typeface="DokChampa" pitchFamily="34" charset="-34"/>
              <a:cs typeface="DokChampa" pitchFamily="34" charset="-34"/>
            </a:endParaRPr>
          </a:p>
          <a:p>
            <a:pPr algn="just">
              <a:buFont typeface="Arial" pitchFamily="34" charset="0"/>
              <a:buChar char="•"/>
            </a:pPr>
            <a:r>
              <a:rPr lang="en-GB" dirty="0" err="1" smtClean="0">
                <a:latin typeface="DokChampa" pitchFamily="34" charset="-34"/>
                <a:cs typeface="DokChampa" pitchFamily="34" charset="-34"/>
              </a:rPr>
              <a:t>Consideine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(1994) defines Public policy as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an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action which employs governmental authority to commit resources in support of a preferred value. </a:t>
            </a:r>
            <a:endParaRPr lang="en-GB" dirty="0" smtClean="0">
              <a:latin typeface="DokChampa" pitchFamily="34" charset="-34"/>
              <a:cs typeface="DokChampa" pitchFamily="34" charset="-34"/>
            </a:endParaRPr>
          </a:p>
          <a:p>
            <a:pPr algn="just"/>
            <a:endParaRPr lang="en-US" dirty="0" smtClean="0">
              <a:latin typeface="DokChampa" pitchFamily="34" charset="-34"/>
              <a:cs typeface="DokChampa" pitchFamily="34" charset="-34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DokChampa" pitchFamily="34" charset="-34"/>
                <a:cs typeface="DokChampa" pitchFamily="34" charset="-34"/>
              </a:rPr>
              <a:t>Public Policy cover a wide range of governance issues</a:t>
            </a:r>
            <a:r>
              <a:rPr lang="en-US" dirty="0" smtClean="0">
                <a:latin typeface="DokChampa" pitchFamily="34" charset="-34"/>
                <a:cs typeface="DokChampa" pitchFamily="34" charset="-34"/>
              </a:rPr>
              <a:t>.</a:t>
            </a:r>
          </a:p>
          <a:p>
            <a:pPr algn="just"/>
            <a:endParaRPr lang="en-US" dirty="0" smtClean="0">
              <a:latin typeface="DokChampa" pitchFamily="34" charset="-34"/>
              <a:cs typeface="DokChampa" pitchFamily="34" charset="-34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DokChampa" pitchFamily="34" charset="-34"/>
                <a:cs typeface="DokChampa" pitchFamily="34" charset="-34"/>
              </a:rPr>
              <a:t>Educational Policies as </a:t>
            </a:r>
            <a:r>
              <a:rPr lang="en-US" dirty="0" smtClean="0">
                <a:latin typeface="DokChampa" pitchFamily="34" charset="-34"/>
                <a:cs typeface="DokChampa" pitchFamily="34" charset="-34"/>
              </a:rPr>
              <a:t>a relevant </a:t>
            </a:r>
            <a:r>
              <a:rPr lang="en-US" dirty="0" smtClean="0">
                <a:latin typeface="DokChampa" pitchFamily="34" charset="-34"/>
                <a:cs typeface="DokChampa" pitchFamily="34" charset="-34"/>
              </a:rPr>
              <a:t>example.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latin typeface="DokChampa" pitchFamily="34" charset="-34"/>
                <a:cs typeface="DokChampa" pitchFamily="34" charset="-34"/>
              </a:rPr>
              <a:t>POLICY</a:t>
            </a:r>
            <a:endParaRPr lang="en-US" sz="3200" dirty="0">
              <a:latin typeface="DokChampa" pitchFamily="34" charset="-34"/>
              <a:cs typeface="DokChampa" pitchFamily="34" charset="-34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 dirty="0" smtClean="0">
                <a:latin typeface="DokChampa" pitchFamily="34" charset="-34"/>
                <a:cs typeface="DokChampa" pitchFamily="34" charset="-34"/>
              </a:rPr>
              <a:t>Skills refer to competence acquired by </a:t>
            </a:r>
            <a:r>
              <a:rPr lang="en-US" dirty="0" smtClean="0">
                <a:latin typeface="DokChampa" pitchFamily="34" charset="-34"/>
                <a:cs typeface="DokChampa" pitchFamily="34" charset="-34"/>
              </a:rPr>
              <a:t>an individual influencing employment and earnings (Adams, 2011)</a:t>
            </a:r>
          </a:p>
          <a:p>
            <a:pPr algn="just">
              <a:buNone/>
            </a:pPr>
            <a:endParaRPr lang="en-US" dirty="0" smtClean="0">
              <a:latin typeface="DokChampa" pitchFamily="34" charset="-34"/>
              <a:cs typeface="DokChampa" pitchFamily="34" charset="-34"/>
            </a:endParaRPr>
          </a:p>
          <a:p>
            <a:pPr algn="just">
              <a:buFont typeface="Wingdings" pitchFamily="2" charset="2"/>
              <a:buChar char="§"/>
            </a:pPr>
            <a:r>
              <a:rPr lang="en-US" dirty="0" err="1" smtClean="0">
                <a:latin typeface="DokChampa" pitchFamily="34" charset="-34"/>
                <a:cs typeface="DokChampa" pitchFamily="34" charset="-34"/>
              </a:rPr>
              <a:t>Cognative</a:t>
            </a:r>
            <a:r>
              <a:rPr lang="en-US" dirty="0" smtClean="0">
                <a:latin typeface="DokChampa" pitchFamily="34" charset="-34"/>
                <a:cs typeface="DokChampa" pitchFamily="34" charset="-34"/>
              </a:rPr>
              <a:t>, Non-</a:t>
            </a:r>
            <a:r>
              <a:rPr lang="en-US" dirty="0" err="1" smtClean="0">
                <a:latin typeface="DokChampa" pitchFamily="34" charset="-34"/>
                <a:cs typeface="DokChampa" pitchFamily="34" charset="-34"/>
              </a:rPr>
              <a:t>Cognative</a:t>
            </a:r>
            <a:r>
              <a:rPr lang="en-US" dirty="0" smtClean="0">
                <a:latin typeface="DokChampa" pitchFamily="34" charset="-34"/>
                <a:cs typeface="DokChampa" pitchFamily="34" charset="-34"/>
              </a:rPr>
              <a:t> and Technical </a:t>
            </a:r>
            <a:r>
              <a:rPr lang="en-US" dirty="0" smtClean="0">
                <a:latin typeface="DokChampa" pitchFamily="34" charset="-34"/>
                <a:cs typeface="DokChampa" pitchFamily="34" charset="-34"/>
              </a:rPr>
              <a:t>Skills</a:t>
            </a:r>
          </a:p>
          <a:p>
            <a:pPr algn="just">
              <a:buNone/>
            </a:pPr>
            <a:endParaRPr lang="en-US" dirty="0" smtClean="0">
              <a:latin typeface="DokChampa" pitchFamily="34" charset="-34"/>
              <a:cs typeface="DokChampa" pitchFamily="34" charset="-34"/>
            </a:endParaRPr>
          </a:p>
          <a:p>
            <a:pPr algn="just">
              <a:buFont typeface="Wingdings" pitchFamily="2" charset="2"/>
              <a:buChar char="§"/>
            </a:pPr>
            <a:r>
              <a:rPr lang="en-GB" dirty="0" smtClean="0">
                <a:latin typeface="DokChampa" pitchFamily="34" charset="-34"/>
                <a:cs typeface="DokChampa" pitchFamily="34" charset="-34"/>
              </a:rPr>
              <a:t>Skill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development does not only focus on formal education but also covers every form of informal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education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and the wide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array of institutions and activities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influencing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the ability of the individual to accomplish a specified task </a:t>
            </a:r>
            <a:endParaRPr lang="en-GB" dirty="0" smtClean="0">
              <a:latin typeface="DokChampa" pitchFamily="34" charset="-34"/>
              <a:cs typeface="DokChampa" pitchFamily="34" charset="-34"/>
            </a:endParaRPr>
          </a:p>
          <a:p>
            <a:pPr algn="just">
              <a:buNone/>
            </a:pPr>
            <a:endParaRPr lang="en-GB" dirty="0" smtClean="0">
              <a:latin typeface="DokChampa" pitchFamily="34" charset="-34"/>
              <a:cs typeface="DokChampa" pitchFamily="34" charset="-34"/>
            </a:endParaRPr>
          </a:p>
          <a:p>
            <a:pPr algn="just">
              <a:buFont typeface="Wingdings" pitchFamily="2" charset="2"/>
              <a:buChar char="§"/>
            </a:pPr>
            <a:r>
              <a:rPr lang="en-GB" dirty="0" err="1" smtClean="0">
                <a:latin typeface="DokChampa" pitchFamily="34" charset="-34"/>
                <a:cs typeface="DokChampa" pitchFamily="34" charset="-34"/>
              </a:rPr>
              <a:t>Krugman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 (1994) argues that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a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country’s ability to improve its standard of living over time depends almost entirely on its ability to raise its output per worker. </a:t>
            </a:r>
          </a:p>
          <a:p>
            <a:pPr algn="just">
              <a:buNone/>
            </a:pPr>
            <a:endParaRPr lang="en-US" dirty="0" smtClean="0">
              <a:latin typeface="DokChampa" pitchFamily="34" charset="-34"/>
              <a:cs typeface="DokChampa" pitchFamily="34" charset="-34"/>
            </a:endParaRP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latin typeface="DokChampa" pitchFamily="34" charset="-34"/>
                <a:cs typeface="DokChampa" pitchFamily="34" charset="-34"/>
              </a:rPr>
              <a:t>Benefits of Skill Acquisition </a:t>
            </a:r>
            <a:r>
              <a:rPr lang="en-US" dirty="0" smtClean="0">
                <a:latin typeface="DokChampa" pitchFamily="34" charset="-34"/>
                <a:cs typeface="DokChampa" pitchFamily="34" charset="-34"/>
              </a:rPr>
              <a:t>(Employment</a:t>
            </a:r>
            <a:r>
              <a:rPr lang="en-US" dirty="0" smtClean="0">
                <a:latin typeface="DokChampa" pitchFamily="34" charset="-34"/>
                <a:cs typeface="DokChampa" pitchFamily="34" charset="-34"/>
              </a:rPr>
              <a:t>, Productivity, Profitability, National income).</a:t>
            </a:r>
            <a:endParaRPr lang="en-US" dirty="0">
              <a:latin typeface="DokChampa" pitchFamily="34" charset="-34"/>
              <a:cs typeface="DokChampa" pitchFamily="34" charset="-3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SKILLS</a:t>
            </a:r>
            <a:endParaRPr lang="en-US" sz="32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en-GB" dirty="0" smtClean="0"/>
          </a:p>
          <a:p>
            <a:pPr algn="just">
              <a:buFont typeface="Courier New" pitchFamily="49" charset="0"/>
              <a:buChar char="o"/>
            </a:pPr>
            <a:r>
              <a:rPr lang="en-GB" dirty="0" smtClean="0">
                <a:latin typeface="DokChampa" pitchFamily="34" charset="-34"/>
                <a:cs typeface="DokChampa" pitchFamily="34" charset="-34"/>
              </a:rPr>
              <a:t>Skills development policies derive from the need to reorganize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and then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improve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skills of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the society through a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conscious effort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of addition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 </a:t>
            </a:r>
            <a:r>
              <a:rPr lang="en-GB" dirty="0" smtClean="0">
                <a:latin typeface="DokChampa" pitchFamily="34" charset="-34"/>
                <a:cs typeface="DokChampa" pitchFamily="34" charset="-34"/>
              </a:rPr>
              <a:t>and/or refinement..</a:t>
            </a:r>
            <a:endParaRPr lang="en-US" dirty="0" smtClean="0">
              <a:latin typeface="DokChampa" pitchFamily="34" charset="-34"/>
              <a:cs typeface="DokChampa" pitchFamily="34" charset="-34"/>
            </a:endParaRPr>
          </a:p>
          <a:p>
            <a:pPr algn="just">
              <a:buFont typeface="Courier New" pitchFamily="49" charset="0"/>
              <a:buChar char="o"/>
            </a:pPr>
            <a:r>
              <a:rPr lang="en-US" dirty="0" smtClean="0">
                <a:latin typeface="DokChampa" pitchFamily="34" charset="-34"/>
                <a:cs typeface="DokChampa" pitchFamily="34" charset="-34"/>
              </a:rPr>
              <a:t>Historical Origins</a:t>
            </a:r>
            <a:endParaRPr lang="en-US" dirty="0" smtClean="0">
              <a:latin typeface="DokChampa" pitchFamily="34" charset="-34"/>
              <a:cs typeface="DokChampa" pitchFamily="34" charset="-34"/>
            </a:endParaRPr>
          </a:p>
          <a:p>
            <a:pPr algn="just">
              <a:buFont typeface="Courier New" pitchFamily="49" charset="0"/>
              <a:buChar char="o"/>
            </a:pPr>
            <a:r>
              <a:rPr lang="en-US" dirty="0" smtClean="0">
                <a:latin typeface="DokChampa" pitchFamily="34" charset="-34"/>
                <a:cs typeface="DokChampa" pitchFamily="34" charset="-34"/>
              </a:rPr>
              <a:t>TVET </a:t>
            </a:r>
            <a:r>
              <a:rPr lang="en-US" dirty="0" err="1" smtClean="0">
                <a:latin typeface="DokChampa" pitchFamily="34" charset="-34"/>
                <a:cs typeface="DokChampa" pitchFamily="34" charset="-34"/>
              </a:rPr>
              <a:t>vs</a:t>
            </a:r>
            <a:r>
              <a:rPr lang="en-US" dirty="0" smtClean="0">
                <a:latin typeface="DokChampa" pitchFamily="34" charset="-34"/>
                <a:cs typeface="DokChampa" pitchFamily="34" charset="-34"/>
              </a:rPr>
              <a:t> </a:t>
            </a:r>
            <a:r>
              <a:rPr lang="en-US" dirty="0" smtClean="0">
                <a:latin typeface="DokChampa" pitchFamily="34" charset="-34"/>
                <a:cs typeface="DokChampa" pitchFamily="34" charset="-34"/>
              </a:rPr>
              <a:t>Apprenticeship </a:t>
            </a:r>
            <a:r>
              <a:rPr lang="en-US" dirty="0" smtClean="0">
                <a:latin typeface="DokChampa" pitchFamily="34" charset="-34"/>
                <a:cs typeface="DokChampa" pitchFamily="34" charset="-34"/>
              </a:rPr>
              <a:t>system</a:t>
            </a:r>
            <a:endParaRPr lang="en-US" dirty="0" smtClean="0">
              <a:latin typeface="DokChampa" pitchFamily="34" charset="-34"/>
              <a:cs typeface="DokChampa" pitchFamily="34" charset="-34"/>
            </a:endParaRPr>
          </a:p>
          <a:p>
            <a:pPr algn="just">
              <a:buFont typeface="Courier New" pitchFamily="49" charset="0"/>
              <a:buChar char="o"/>
            </a:pPr>
            <a:r>
              <a:rPr lang="en-US" dirty="0" smtClean="0">
                <a:latin typeface="DokChampa" pitchFamily="34" charset="-34"/>
                <a:cs typeface="DokChampa" pitchFamily="34" charset="-34"/>
              </a:rPr>
              <a:t>The National Directorate of Employment</a:t>
            </a:r>
          </a:p>
          <a:p>
            <a:pPr algn="just">
              <a:buFont typeface="Courier New" pitchFamily="49" charset="0"/>
              <a:buChar char="o"/>
            </a:pPr>
            <a:r>
              <a:rPr lang="en-US" dirty="0" smtClean="0">
                <a:latin typeface="DokChampa" pitchFamily="34" charset="-34"/>
                <a:cs typeface="DokChampa" pitchFamily="34" charset="-34"/>
              </a:rPr>
              <a:t>The Industrial Training Fund</a:t>
            </a:r>
          </a:p>
          <a:p>
            <a:pPr algn="just">
              <a:buFont typeface="Courier New" pitchFamily="49" charset="0"/>
              <a:buChar char="o"/>
            </a:pPr>
            <a:r>
              <a:rPr lang="en-US" dirty="0" smtClean="0">
                <a:latin typeface="DokChampa" pitchFamily="34" charset="-34"/>
                <a:cs typeface="DokChampa" pitchFamily="34" charset="-34"/>
              </a:rPr>
              <a:t>Students Industrial Work </a:t>
            </a:r>
            <a:r>
              <a:rPr lang="en-US" dirty="0" smtClean="0">
                <a:latin typeface="DokChampa" pitchFamily="34" charset="-34"/>
                <a:cs typeface="DokChampa" pitchFamily="34" charset="-34"/>
              </a:rPr>
              <a:t>Experience </a:t>
            </a:r>
            <a:r>
              <a:rPr lang="en-US" dirty="0" smtClean="0">
                <a:latin typeface="DokChampa" pitchFamily="34" charset="-34"/>
                <a:cs typeface="DokChampa" pitchFamily="34" charset="-34"/>
              </a:rPr>
              <a:t>Scheme.</a:t>
            </a:r>
          </a:p>
          <a:p>
            <a:pPr algn="just">
              <a:buFont typeface="Courier New" pitchFamily="49" charset="0"/>
              <a:buChar char="o"/>
            </a:pPr>
            <a:r>
              <a:rPr lang="en-US" dirty="0" smtClean="0">
                <a:latin typeface="DokChampa" pitchFamily="34" charset="-34"/>
                <a:cs typeface="DokChampa" pitchFamily="34" charset="-34"/>
              </a:rPr>
              <a:t>National Vocational Qualification Framework.</a:t>
            </a:r>
            <a:endParaRPr lang="en-US" dirty="0">
              <a:latin typeface="DokChampa" pitchFamily="34" charset="-34"/>
              <a:cs typeface="DokChampa" pitchFamily="34" charset="-3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DokChampa" pitchFamily="34" charset="-34"/>
                <a:cs typeface="DokChampa" pitchFamily="34" charset="-34"/>
              </a:rPr>
              <a:t>POLICY</a:t>
            </a:r>
            <a:r>
              <a:rPr lang="en-US" sz="3600" dirty="0" smtClean="0">
                <a:latin typeface="DokChampa" pitchFamily="34" charset="-34"/>
                <a:cs typeface="DokChampa" pitchFamily="34" charset="-34"/>
              </a:rPr>
              <a:t> AND SKILLS DEVELOPMENT</a:t>
            </a:r>
            <a:endParaRPr lang="en-US" sz="3600" dirty="0">
              <a:latin typeface="DokChampa" pitchFamily="34" charset="-34"/>
              <a:cs typeface="DokChampa" pitchFamily="34" charset="-34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>
                <a:latin typeface="DokChampa" pitchFamily="34" charset="-34"/>
                <a:cs typeface="DokChampa" pitchFamily="34" charset="-34"/>
              </a:rPr>
              <a:t>EMPLOYMENT DATA </a:t>
            </a:r>
            <a:r>
              <a:rPr lang="en-US" dirty="0" smtClean="0">
                <a:latin typeface="DokChampa" pitchFamily="34" charset="-34"/>
                <a:cs typeface="DokChampa" pitchFamily="34" charset="-34"/>
              </a:rPr>
              <a:t>IN NIGERIA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latin typeface="DokChampa" pitchFamily="34" charset="-34"/>
                <a:cs typeface="DokChampa" pitchFamily="34" charset="-34"/>
              </a:rPr>
              <a:t>CURRENT ISSUES</a:t>
            </a:r>
            <a:endParaRPr lang="en-US" sz="3200" dirty="0">
              <a:latin typeface="DokChampa" pitchFamily="34" charset="-34"/>
              <a:cs typeface="DokChampa" pitchFamily="34" charset="-34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2286000"/>
          <a:ext cx="59436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1981200"/>
                <a:gridCol w="1981200"/>
              </a:tblGrid>
              <a:tr h="57912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DokChampa" pitchFamily="34" charset="-34"/>
                          <a:cs typeface="DokChampa" pitchFamily="34" charset="-34"/>
                        </a:rPr>
                        <a:t>Employment Sector  </a:t>
                      </a:r>
                      <a:endParaRPr lang="en-US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DokChampa" pitchFamily="34" charset="-34"/>
                          <a:cs typeface="DokChampa" pitchFamily="34" charset="-34"/>
                        </a:rPr>
                        <a:t>Male</a:t>
                      </a:r>
                      <a:endParaRPr lang="en-US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DokChampa" pitchFamily="34" charset="-34"/>
                          <a:cs typeface="DokChampa" pitchFamily="34" charset="-34"/>
                        </a:rPr>
                        <a:t>Female</a:t>
                      </a:r>
                      <a:endParaRPr lang="en-US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</a:tr>
              <a:tr h="33092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DokChampa" pitchFamily="34" charset="-34"/>
                          <a:cs typeface="DokChampa" pitchFamily="34" charset="-34"/>
                        </a:rPr>
                        <a:t>Farm</a:t>
                      </a:r>
                      <a:endParaRPr lang="en-US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DokChampa" pitchFamily="34" charset="-34"/>
                          <a:cs typeface="DokChampa" pitchFamily="34" charset="-34"/>
                        </a:rPr>
                        <a:t>64</a:t>
                      </a:r>
                      <a:endParaRPr lang="en-US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DokChampa" pitchFamily="34" charset="-34"/>
                          <a:cs typeface="DokChampa" pitchFamily="34" charset="-34"/>
                        </a:rPr>
                        <a:t>61</a:t>
                      </a:r>
                      <a:endParaRPr lang="en-US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</a:tr>
              <a:tr h="33092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DokChampa" pitchFamily="34" charset="-34"/>
                          <a:cs typeface="DokChampa" pitchFamily="34" charset="-34"/>
                        </a:rPr>
                        <a:t>Public</a:t>
                      </a:r>
                      <a:endParaRPr lang="en-US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DokChampa" pitchFamily="34" charset="-34"/>
                          <a:cs typeface="DokChampa" pitchFamily="34" charset="-34"/>
                        </a:rPr>
                        <a:t>7</a:t>
                      </a:r>
                      <a:endParaRPr lang="en-US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DokChampa" pitchFamily="34" charset="-34"/>
                          <a:cs typeface="DokChampa" pitchFamily="34" charset="-34"/>
                        </a:rPr>
                        <a:t>4</a:t>
                      </a:r>
                      <a:endParaRPr lang="en-US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</a:tr>
              <a:tr h="33092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DokChampa" pitchFamily="34" charset="-34"/>
                          <a:cs typeface="DokChampa" pitchFamily="34" charset="-34"/>
                        </a:rPr>
                        <a:t>Private</a:t>
                      </a:r>
                      <a:endParaRPr lang="en-US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DokChampa" pitchFamily="34" charset="-34"/>
                          <a:cs typeface="DokChampa" pitchFamily="34" charset="-34"/>
                        </a:rPr>
                        <a:t>3</a:t>
                      </a:r>
                      <a:endParaRPr lang="en-US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DokChampa" pitchFamily="34" charset="-34"/>
                          <a:cs typeface="DokChampa" pitchFamily="34" charset="-34"/>
                        </a:rPr>
                        <a:t>2</a:t>
                      </a:r>
                      <a:endParaRPr lang="en-US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</a:tr>
              <a:tr h="33092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DokChampa" pitchFamily="34" charset="-34"/>
                          <a:cs typeface="DokChampa" pitchFamily="34" charset="-34"/>
                        </a:rPr>
                        <a:t>Self-employment</a:t>
                      </a:r>
                      <a:endParaRPr lang="en-US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DokChampa" pitchFamily="34" charset="-34"/>
                          <a:cs typeface="DokChampa" pitchFamily="34" charset="-34"/>
                        </a:rPr>
                        <a:t>13</a:t>
                      </a:r>
                      <a:endParaRPr lang="en-US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DokChampa" pitchFamily="34" charset="-34"/>
                          <a:cs typeface="DokChampa" pitchFamily="34" charset="-34"/>
                        </a:rPr>
                        <a:t>16</a:t>
                      </a:r>
                      <a:endParaRPr lang="en-US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</a:tr>
              <a:tr h="33092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DokChampa" pitchFamily="34" charset="-34"/>
                          <a:cs typeface="DokChampa" pitchFamily="34" charset="-34"/>
                        </a:rPr>
                        <a:t>Unpaid family</a:t>
                      </a:r>
                      <a:endParaRPr lang="en-US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DokChampa" pitchFamily="34" charset="-34"/>
                          <a:cs typeface="DokChampa" pitchFamily="34" charset="-34"/>
                        </a:rPr>
                        <a:t>1</a:t>
                      </a:r>
                      <a:endParaRPr lang="en-US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DokChampa" pitchFamily="34" charset="-34"/>
                          <a:cs typeface="DokChampa" pitchFamily="34" charset="-34"/>
                        </a:rPr>
                        <a:t>5</a:t>
                      </a:r>
                      <a:endParaRPr lang="en-US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</a:tr>
              <a:tr h="33092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DokChampa" pitchFamily="34" charset="-34"/>
                          <a:cs typeface="DokChampa" pitchFamily="34" charset="-34"/>
                        </a:rPr>
                        <a:t>Others</a:t>
                      </a:r>
                      <a:endParaRPr lang="en-US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DokChampa" pitchFamily="34" charset="-34"/>
                          <a:cs typeface="DokChampa" pitchFamily="34" charset="-34"/>
                        </a:rPr>
                        <a:t>11</a:t>
                      </a:r>
                      <a:endParaRPr lang="en-US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DokChampa" pitchFamily="34" charset="-34"/>
                          <a:cs typeface="DokChampa" pitchFamily="34" charset="-34"/>
                        </a:rPr>
                        <a:t>12</a:t>
                      </a:r>
                    </a:p>
                  </a:txBody>
                  <a:tcPr/>
                </a:tc>
              </a:tr>
              <a:tr h="33092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DokChampa" pitchFamily="34" charset="-34"/>
                          <a:cs typeface="DokChampa" pitchFamily="34" charset="-34"/>
                        </a:rPr>
                        <a:t>SOURCE</a:t>
                      </a:r>
                      <a:r>
                        <a:rPr lang="en-US" dirty="0" smtClean="0">
                          <a:latin typeface="DokChampa" pitchFamily="34" charset="-34"/>
                          <a:cs typeface="DokChampa" pitchFamily="34" charset="-34"/>
                        </a:rPr>
                        <a:t>:</a:t>
                      </a:r>
                      <a:r>
                        <a:rPr lang="en-US" baseline="0" dirty="0" smtClean="0">
                          <a:latin typeface="DokChampa" pitchFamily="34" charset="-34"/>
                          <a:cs typeface="DokChampa" pitchFamily="34" charset="-34"/>
                        </a:rPr>
                        <a:t> </a:t>
                      </a:r>
                      <a:endParaRPr lang="en-US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>
                          <a:latin typeface="DokChampa" pitchFamily="34" charset="-34"/>
                          <a:cs typeface="DokChampa" pitchFamily="34" charset="-34"/>
                        </a:rPr>
                        <a:t>WORLD BANK(2013</a:t>
                      </a:r>
                      <a:r>
                        <a:rPr lang="en-US" i="1" dirty="0" smtClean="0">
                          <a:latin typeface="DokChampa" pitchFamily="34" charset="-34"/>
                          <a:cs typeface="DokChampa" pitchFamily="34" charset="-34"/>
                        </a:rPr>
                        <a:t>)</a:t>
                      </a:r>
                      <a:endParaRPr lang="en-US" i="1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8229600" cy="623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DokChampa" pitchFamily="34" charset="-34"/>
                          <a:cs typeface="DokChampa" pitchFamily="34" charset="-34"/>
                        </a:rPr>
                        <a:t>Growth</a:t>
                      </a:r>
                      <a:r>
                        <a:rPr lang="en-US" sz="1600" b="1" baseline="0" dirty="0" smtClean="0">
                          <a:latin typeface="DokChampa" pitchFamily="34" charset="-34"/>
                          <a:cs typeface="DokChampa" pitchFamily="34" charset="-34"/>
                        </a:rPr>
                        <a:t> Area</a:t>
                      </a:r>
                      <a:endParaRPr lang="en-US" sz="1600" b="1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DokChampa" pitchFamily="34" charset="-34"/>
                          <a:cs typeface="DokChampa" pitchFamily="34" charset="-34"/>
                        </a:rPr>
                        <a:t>Occupations in Demand</a:t>
                      </a:r>
                      <a:endParaRPr lang="en-US" sz="1600" b="1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DokChampa" pitchFamily="34" charset="-34"/>
                          <a:cs typeface="DokChampa" pitchFamily="34" charset="-34"/>
                        </a:rPr>
                        <a:t>Specific</a:t>
                      </a:r>
                      <a:r>
                        <a:rPr lang="en-US" sz="1600" b="1" baseline="0" dirty="0" smtClean="0">
                          <a:latin typeface="DokChampa" pitchFamily="34" charset="-34"/>
                          <a:cs typeface="DokChampa" pitchFamily="34" charset="-34"/>
                        </a:rPr>
                        <a:t> Occupation</a:t>
                      </a:r>
                      <a:endParaRPr lang="en-US" sz="1600" b="1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DokChampa" pitchFamily="34" charset="-34"/>
                          <a:cs typeface="DokChampa" pitchFamily="34" charset="-34"/>
                        </a:rPr>
                        <a:t>Generic</a:t>
                      </a:r>
                      <a:r>
                        <a:rPr lang="en-US" sz="1600" b="1" baseline="0" dirty="0" smtClean="0">
                          <a:latin typeface="DokChampa" pitchFamily="34" charset="-34"/>
                          <a:cs typeface="DokChampa" pitchFamily="34" charset="-34"/>
                        </a:rPr>
                        <a:t> Skills</a:t>
                      </a:r>
                      <a:endParaRPr lang="en-US" sz="1600" b="1" dirty="0" smtClean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600" b="1" baseline="0" dirty="0" smtClean="0">
                          <a:solidFill>
                            <a:srgbClr val="7030A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Farm</a:t>
                      </a:r>
                      <a:endParaRPr lang="en-US" sz="1600" b="1" dirty="0">
                        <a:solidFill>
                          <a:srgbClr val="7030A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7030A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Livestock</a:t>
                      </a:r>
                      <a:endParaRPr lang="en-US" sz="1600" b="1" dirty="0">
                        <a:solidFill>
                          <a:srgbClr val="7030A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7030A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Poultry</a:t>
                      </a:r>
                      <a:r>
                        <a:rPr lang="en-US" sz="1600" b="1" baseline="0" dirty="0" smtClean="0">
                          <a:solidFill>
                            <a:srgbClr val="7030A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 farming</a:t>
                      </a:r>
                      <a:endParaRPr lang="en-US" sz="1600" b="1" dirty="0">
                        <a:solidFill>
                          <a:srgbClr val="7030A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7030A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Communications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7030A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7030A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Rearing</a:t>
                      </a:r>
                      <a:endParaRPr lang="en-US" sz="1600" b="1" dirty="0">
                        <a:solidFill>
                          <a:srgbClr val="7030A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7030A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Diary</a:t>
                      </a:r>
                      <a:r>
                        <a:rPr lang="en-US" sz="1600" b="1" baseline="0" dirty="0" smtClean="0">
                          <a:solidFill>
                            <a:srgbClr val="7030A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 farming</a:t>
                      </a:r>
                      <a:endParaRPr lang="en-US" sz="1600" b="1" dirty="0">
                        <a:solidFill>
                          <a:srgbClr val="7030A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7030A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Supervisory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7030A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7030A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Crop rotation</a:t>
                      </a:r>
                      <a:endParaRPr lang="en-US" sz="1600" b="1" dirty="0">
                        <a:solidFill>
                          <a:srgbClr val="7030A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7030A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Agriculture</a:t>
                      </a:r>
                      <a:endParaRPr lang="en-US" sz="1600" b="1" dirty="0">
                        <a:solidFill>
                          <a:srgbClr val="7030A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7030A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Numeracy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7030A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7030A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Animal Husbandry</a:t>
                      </a:r>
                      <a:endParaRPr lang="en-US" sz="1600" b="1" dirty="0">
                        <a:solidFill>
                          <a:srgbClr val="7030A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7030A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7030A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ICT </a:t>
                      </a:r>
                      <a:r>
                        <a:rPr lang="en-US" sz="1600" b="1" dirty="0" smtClean="0">
                          <a:solidFill>
                            <a:srgbClr val="7030A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Entrepreneurship</a:t>
                      </a:r>
                      <a:endParaRPr lang="en-US" sz="1600" b="1" dirty="0" smtClean="0">
                        <a:solidFill>
                          <a:srgbClr val="7030A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B05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2.Services</a:t>
                      </a:r>
                      <a:endParaRPr lang="en-US" sz="1600" b="1" dirty="0">
                        <a:solidFill>
                          <a:srgbClr val="00B05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B05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Wholesale/Retail</a:t>
                      </a:r>
                      <a:endParaRPr lang="en-US" sz="1600" b="1" dirty="0">
                        <a:solidFill>
                          <a:srgbClr val="00B05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B05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Garment/Tailoring</a:t>
                      </a:r>
                      <a:endParaRPr lang="en-US" sz="1600" b="1" dirty="0">
                        <a:solidFill>
                          <a:srgbClr val="00B05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B05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Communications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0B05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B05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ICT</a:t>
                      </a:r>
                      <a:endParaRPr lang="en-US" sz="1600" b="1" dirty="0">
                        <a:solidFill>
                          <a:srgbClr val="00B05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B05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Computer programming</a:t>
                      </a:r>
                      <a:endParaRPr lang="en-US" sz="1600" b="1" dirty="0">
                        <a:solidFill>
                          <a:srgbClr val="00B05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B05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Supervisory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0B05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B05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Vehicle Repair</a:t>
                      </a:r>
                      <a:endParaRPr lang="en-US" sz="1600" b="1" dirty="0">
                        <a:solidFill>
                          <a:srgbClr val="00B05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B05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Auto-mechanics</a:t>
                      </a:r>
                      <a:endParaRPr lang="en-US" sz="1600" b="1" dirty="0">
                        <a:solidFill>
                          <a:srgbClr val="00B05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B05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Numeracy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0B05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0B05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B05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Hairdressing</a:t>
                      </a:r>
                      <a:endParaRPr lang="en-US" sz="1600" b="1" dirty="0">
                        <a:solidFill>
                          <a:srgbClr val="00B05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B05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ICT Entrepreneurship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0B05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0B05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B05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Mechanics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 smtClean="0">
                        <a:solidFill>
                          <a:srgbClr val="00B05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206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3.Hotel/</a:t>
                      </a:r>
                      <a:r>
                        <a:rPr lang="en-US" sz="1600" b="1" dirty="0" err="1" smtClean="0">
                          <a:solidFill>
                            <a:srgbClr val="00206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Restaurnt</a:t>
                      </a:r>
                      <a:endParaRPr lang="en-US" sz="1600" b="1" dirty="0">
                        <a:solidFill>
                          <a:srgbClr val="00206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206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Catering</a:t>
                      </a:r>
                      <a:endParaRPr lang="en-US" sz="1600" b="1" dirty="0">
                        <a:solidFill>
                          <a:srgbClr val="00206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206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Cooks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7030A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Communications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0206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0206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 smtClean="0">
                        <a:solidFill>
                          <a:srgbClr val="00206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7030A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Supervisory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0206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206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Hotel</a:t>
                      </a:r>
                      <a:endParaRPr lang="en-US" sz="1600" b="1" dirty="0">
                        <a:solidFill>
                          <a:srgbClr val="00206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206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Supervisors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7030A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Numeracy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b="1" dirty="0">
                        <a:solidFill>
                          <a:srgbClr val="00206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206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Tourism</a:t>
                      </a:r>
                      <a:endParaRPr lang="en-US" sz="1600" b="1" dirty="0">
                        <a:solidFill>
                          <a:srgbClr val="00206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00206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Pottery making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7030A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ICT Entrepreneurship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PRIORITY AREAS FOR DEVELOPMENT</a:t>
            </a:r>
            <a:endParaRPr lang="en-US" sz="32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8229600" cy="559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latin typeface="DokChampa" pitchFamily="34" charset="-34"/>
                          <a:cs typeface="DokChampa" pitchFamily="34" charset="-34"/>
                        </a:rPr>
                        <a:t>Growth</a:t>
                      </a:r>
                      <a:r>
                        <a:rPr lang="en-US" sz="1200" b="1" baseline="0" dirty="0" smtClean="0">
                          <a:latin typeface="DokChampa" pitchFamily="34" charset="-34"/>
                          <a:cs typeface="DokChampa" pitchFamily="34" charset="-34"/>
                        </a:rPr>
                        <a:t> Area</a:t>
                      </a:r>
                      <a:endParaRPr lang="en-US" sz="1200" b="1" dirty="0" smtClean="0">
                        <a:latin typeface="DokChampa" pitchFamily="34" charset="-34"/>
                        <a:cs typeface="DokChampa" pitchFamily="34" charset="-34"/>
                      </a:endParaRPr>
                    </a:p>
                    <a:p>
                      <a:endParaRPr lang="en-US" sz="1200" b="1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DokChampa" pitchFamily="34" charset="-34"/>
                          <a:cs typeface="DokChampa" pitchFamily="34" charset="-34"/>
                        </a:rPr>
                        <a:t>Occupation in Demand</a:t>
                      </a:r>
                      <a:endParaRPr lang="en-US" sz="1200" b="1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DokChampa" pitchFamily="34" charset="-34"/>
                          <a:cs typeface="DokChampa" pitchFamily="34" charset="-34"/>
                        </a:rPr>
                        <a:t>Specific</a:t>
                      </a:r>
                      <a:r>
                        <a:rPr lang="en-US" sz="1200" b="1" baseline="0" dirty="0" smtClean="0">
                          <a:latin typeface="DokChampa" pitchFamily="34" charset="-34"/>
                          <a:cs typeface="DokChampa" pitchFamily="34" charset="-34"/>
                        </a:rPr>
                        <a:t> occupation</a:t>
                      </a:r>
                      <a:endParaRPr lang="en-US" sz="1200" b="1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DokChampa" pitchFamily="34" charset="-34"/>
                          <a:cs typeface="DokChampa" pitchFamily="34" charset="-34"/>
                        </a:rPr>
                        <a:t>Generic Skills</a:t>
                      </a:r>
                      <a:endParaRPr lang="en-US" sz="1200" b="1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4. Construction</a:t>
                      </a:r>
                      <a:endParaRPr lang="en-US" sz="1200" b="1" dirty="0">
                        <a:solidFill>
                          <a:srgbClr val="FF000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Masonry</a:t>
                      </a:r>
                      <a:endParaRPr lang="en-US" sz="1200" b="1" dirty="0">
                        <a:solidFill>
                          <a:srgbClr val="FF000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Electrician</a:t>
                      </a:r>
                      <a:endParaRPr lang="en-US" sz="1200" b="1" dirty="0">
                        <a:solidFill>
                          <a:srgbClr val="FF000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Communications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rgbClr val="FF000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Carpenters</a:t>
                      </a:r>
                      <a:endParaRPr lang="en-US" sz="1200" b="1" dirty="0">
                        <a:solidFill>
                          <a:srgbClr val="FF000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Brick making</a:t>
                      </a:r>
                      <a:endParaRPr lang="en-US" sz="1200" b="1" dirty="0">
                        <a:solidFill>
                          <a:srgbClr val="FF000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Supervisory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rgbClr val="FF000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rgbClr val="FF000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Electrical Installation</a:t>
                      </a:r>
                      <a:endParaRPr lang="en-US" sz="1200" b="1" dirty="0">
                        <a:solidFill>
                          <a:srgbClr val="FF000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Numeracy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rgbClr val="FF000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rgbClr val="FF000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Scaffolding</a:t>
                      </a:r>
                      <a:endParaRPr lang="en-US" sz="1200" b="1" dirty="0">
                        <a:solidFill>
                          <a:srgbClr val="FF000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FF000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ICT Entrepreneurship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rgbClr val="FF000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rgbClr val="FF000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Welding</a:t>
                      </a:r>
                      <a:endParaRPr lang="en-US" sz="1200" b="1" dirty="0">
                        <a:solidFill>
                          <a:srgbClr val="FF000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rgbClr val="FF000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rgbClr val="FF000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rgbClr val="FF000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Bricklayer</a:t>
                      </a:r>
                      <a:endParaRPr lang="en-US" sz="1200" b="1" dirty="0">
                        <a:solidFill>
                          <a:srgbClr val="FF000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rgbClr val="FF000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rgbClr val="FF000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rgbClr val="FF000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FF0000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Carpenter</a:t>
                      </a:r>
                      <a:endParaRPr lang="en-US" sz="1200" b="1" dirty="0">
                        <a:solidFill>
                          <a:srgbClr val="FF000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rgbClr val="FF0000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DokChampa" pitchFamily="34" charset="-34"/>
                          <a:cs typeface="DokChampa" pitchFamily="34" charset="-34"/>
                        </a:rPr>
                        <a:t>5. </a:t>
                      </a:r>
                      <a:r>
                        <a:rPr lang="en-US" sz="1200" b="1" dirty="0" smtClean="0">
                          <a:latin typeface="DokChampa" pitchFamily="34" charset="-34"/>
                          <a:cs typeface="DokChampa" pitchFamily="34" charset="-34"/>
                        </a:rPr>
                        <a:t>Manufacturing</a:t>
                      </a:r>
                      <a:endParaRPr lang="en-US" sz="1200" b="1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DokChampa" pitchFamily="34" charset="-34"/>
                          <a:cs typeface="DokChampa" pitchFamily="34" charset="-34"/>
                        </a:rPr>
                        <a:t>Food</a:t>
                      </a:r>
                      <a:r>
                        <a:rPr lang="en-US" sz="1200" b="1" baseline="0" dirty="0" smtClean="0">
                          <a:latin typeface="DokChampa" pitchFamily="34" charset="-34"/>
                          <a:cs typeface="DokChampa" pitchFamily="34" charset="-34"/>
                        </a:rPr>
                        <a:t> Processing</a:t>
                      </a:r>
                      <a:endParaRPr lang="en-US" sz="1200" b="1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DokChampa" pitchFamily="34" charset="-34"/>
                          <a:cs typeface="DokChampa" pitchFamily="34" charset="-34"/>
                        </a:rPr>
                        <a:t>Food </a:t>
                      </a:r>
                      <a:r>
                        <a:rPr lang="en-US" sz="1200" b="1" dirty="0" smtClean="0">
                          <a:latin typeface="DokChampa" pitchFamily="34" charset="-34"/>
                          <a:cs typeface="DokChampa" pitchFamily="34" charset="-34"/>
                        </a:rPr>
                        <a:t>Preparation</a:t>
                      </a:r>
                      <a:endParaRPr lang="en-US" sz="1200" b="1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Communications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200" b="1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DokChampa" pitchFamily="34" charset="-34"/>
                          <a:cs typeface="DokChampa" pitchFamily="34" charset="-34"/>
                        </a:rPr>
                        <a:t>Light </a:t>
                      </a:r>
                      <a:r>
                        <a:rPr lang="en-US" sz="1200" b="1" dirty="0" smtClean="0">
                          <a:latin typeface="DokChampa" pitchFamily="34" charset="-34"/>
                          <a:cs typeface="DokChampa" pitchFamily="34" charset="-34"/>
                        </a:rPr>
                        <a:t>manufacturing </a:t>
                      </a:r>
                      <a:endParaRPr lang="en-US" sz="1200" b="1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DokChampa" pitchFamily="34" charset="-34"/>
                          <a:cs typeface="DokChampa" pitchFamily="34" charset="-34"/>
                        </a:rPr>
                        <a:t>Metal</a:t>
                      </a:r>
                      <a:r>
                        <a:rPr lang="en-US" sz="1200" b="1" baseline="0" dirty="0" smtClean="0">
                          <a:latin typeface="DokChampa" pitchFamily="34" charset="-34"/>
                          <a:cs typeface="DokChampa" pitchFamily="34" charset="-34"/>
                        </a:rPr>
                        <a:t> </a:t>
                      </a:r>
                      <a:r>
                        <a:rPr lang="en-US" sz="1200" b="1" baseline="0" dirty="0" smtClean="0">
                          <a:latin typeface="DokChampa" pitchFamily="34" charset="-34"/>
                          <a:cs typeface="DokChampa" pitchFamily="34" charset="-34"/>
                        </a:rPr>
                        <a:t> Fabrication</a:t>
                      </a:r>
                      <a:endParaRPr lang="en-US" sz="1200" b="1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Supervisory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200" b="1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DokChampa" pitchFamily="34" charset="-34"/>
                          <a:cs typeface="DokChampa" pitchFamily="34" charset="-34"/>
                        </a:rPr>
                        <a:t>Carpentry</a:t>
                      </a:r>
                      <a:endParaRPr lang="en-US" sz="1200" b="1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Numeracy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200" b="1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DokChampa" pitchFamily="34" charset="-34"/>
                          <a:cs typeface="DokChampa" pitchFamily="34" charset="-34"/>
                        </a:rPr>
                        <a:t>Furniture makers</a:t>
                      </a:r>
                      <a:endParaRPr lang="en-US" sz="1200" b="1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DokChampa" pitchFamily="34" charset="-34"/>
                          <a:cs typeface="DokChampa" pitchFamily="34" charset="-34"/>
                        </a:rPr>
                        <a:t>ICT Entrepreneurship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200" b="1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DokChampa" pitchFamily="34" charset="-34"/>
                          <a:cs typeface="DokChampa" pitchFamily="34" charset="-34"/>
                        </a:rPr>
                        <a:t>Structural</a:t>
                      </a:r>
                      <a:r>
                        <a:rPr lang="en-US" sz="1200" b="1" baseline="0" dirty="0" smtClean="0">
                          <a:latin typeface="DokChampa" pitchFamily="34" charset="-34"/>
                          <a:cs typeface="DokChampa" pitchFamily="34" charset="-34"/>
                        </a:rPr>
                        <a:t> </a:t>
                      </a:r>
                      <a:r>
                        <a:rPr lang="en-US" sz="1200" b="1" baseline="0" dirty="0" smtClean="0">
                          <a:latin typeface="DokChampa" pitchFamily="34" charset="-34"/>
                          <a:cs typeface="DokChampa" pitchFamily="34" charset="-34"/>
                        </a:rPr>
                        <a:t>timber</a:t>
                      </a:r>
                      <a:endParaRPr lang="en-US" sz="1200" b="1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tx1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200" b="1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DokChampa" pitchFamily="34" charset="-34"/>
                          <a:cs typeface="DokChampa" pitchFamily="34" charset="-34"/>
                        </a:rPr>
                        <a:t>Boat</a:t>
                      </a:r>
                      <a:r>
                        <a:rPr lang="en-US" sz="1200" b="1" baseline="0" dirty="0" smtClean="0">
                          <a:latin typeface="DokChampa" pitchFamily="34" charset="-34"/>
                          <a:cs typeface="DokChampa" pitchFamily="34" charset="-34"/>
                        </a:rPr>
                        <a:t> </a:t>
                      </a:r>
                      <a:r>
                        <a:rPr lang="en-US" sz="1200" b="1" baseline="0" dirty="0" smtClean="0">
                          <a:latin typeface="DokChampa" pitchFamily="34" charset="-34"/>
                          <a:cs typeface="DokChampa" pitchFamily="34" charset="-34"/>
                        </a:rPr>
                        <a:t>makers</a:t>
                      </a:r>
                      <a:endParaRPr lang="en-US" sz="1200" b="1" dirty="0"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tx1"/>
                        </a:solidFill>
                        <a:latin typeface="DokChampa" pitchFamily="34" charset="-34"/>
                        <a:cs typeface="DokChampa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PRIORITY AREAS </a:t>
            </a:r>
            <a:r>
              <a:rPr lang="en-US" sz="3200" i="1" dirty="0" smtClean="0"/>
              <a:t>contd.</a:t>
            </a:r>
            <a:endParaRPr lang="en-US" sz="3200" i="1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>
              <a:buFont typeface="Wingdings" pitchFamily="2" charset="2"/>
              <a:buChar char="q"/>
            </a:pPr>
            <a:r>
              <a:rPr lang="en-US" b="1" dirty="0" smtClean="0"/>
              <a:t>	</a:t>
            </a:r>
            <a:r>
              <a:rPr lang="en-US" b="1" dirty="0" smtClean="0">
                <a:solidFill>
                  <a:srgbClr val="00B050"/>
                </a:solidFill>
                <a:latin typeface="DokChampa" pitchFamily="34" charset="-34"/>
                <a:cs typeface="DokChampa" pitchFamily="34" charset="-34"/>
              </a:rPr>
              <a:t>Farm</a:t>
            </a:r>
            <a:r>
              <a:rPr lang="en-US" b="1" dirty="0" smtClean="0">
                <a:latin typeface="DokChampa" pitchFamily="34" charset="-34"/>
                <a:cs typeface="DokChampa" pitchFamily="34" charset="-34"/>
              </a:rPr>
              <a:t>  (Livestock, Crop Rotation, Animal  Husbandry, 	Aquaculture)</a:t>
            </a:r>
          </a:p>
          <a:p>
            <a:pPr lvl="1">
              <a:buFont typeface="Wingdings" pitchFamily="2" charset="2"/>
              <a:buChar char="q"/>
            </a:pPr>
            <a:endParaRPr lang="en-US" b="1" dirty="0" smtClean="0">
              <a:latin typeface="DokChampa" pitchFamily="34" charset="-34"/>
              <a:cs typeface="DokChampa" pitchFamily="34" charset="-34"/>
            </a:endParaRPr>
          </a:p>
          <a:p>
            <a:pPr lvl="1">
              <a:buFont typeface="Wingdings" pitchFamily="2" charset="2"/>
              <a:buChar char="q"/>
            </a:pPr>
            <a:r>
              <a:rPr lang="en-US" b="1" dirty="0" smtClean="0">
                <a:latin typeface="DokChampa" pitchFamily="34" charset="-34"/>
                <a:cs typeface="DokChampa" pitchFamily="34" charset="-34"/>
              </a:rPr>
              <a:t>	</a:t>
            </a:r>
            <a:r>
              <a:rPr lang="en-US" b="1" dirty="0" smtClean="0">
                <a:solidFill>
                  <a:srgbClr val="00B050"/>
                </a:solidFill>
                <a:latin typeface="DokChampa" pitchFamily="34" charset="-34"/>
                <a:cs typeface="DokChampa" pitchFamily="34" charset="-34"/>
              </a:rPr>
              <a:t>Services</a:t>
            </a:r>
            <a:r>
              <a:rPr lang="en-US" b="1" dirty="0" smtClean="0">
                <a:latin typeface="DokChampa" pitchFamily="34" charset="-34"/>
                <a:cs typeface="DokChampa" pitchFamily="34" charset="-34"/>
              </a:rPr>
              <a:t>  (Wholesale, Retail, ICT, Vehicle Repair)</a:t>
            </a:r>
          </a:p>
          <a:p>
            <a:pPr lvl="1">
              <a:buFont typeface="Wingdings" pitchFamily="2" charset="2"/>
              <a:buChar char="q"/>
            </a:pPr>
            <a:endParaRPr lang="en-US" b="1" dirty="0" smtClean="0">
              <a:latin typeface="DokChampa" pitchFamily="34" charset="-34"/>
              <a:cs typeface="DokChampa" pitchFamily="34" charset="-34"/>
            </a:endParaRPr>
          </a:p>
          <a:p>
            <a:pPr lvl="1">
              <a:buFont typeface="Wingdings" pitchFamily="2" charset="2"/>
              <a:buChar char="q"/>
            </a:pPr>
            <a:r>
              <a:rPr lang="en-US" b="1" dirty="0" smtClean="0">
                <a:latin typeface="DokChampa" pitchFamily="34" charset="-34"/>
                <a:cs typeface="DokChampa" pitchFamily="34" charset="-34"/>
              </a:rPr>
              <a:t>	</a:t>
            </a:r>
            <a:r>
              <a:rPr lang="en-US" b="1" dirty="0" smtClean="0">
                <a:solidFill>
                  <a:srgbClr val="00B050"/>
                </a:solidFill>
                <a:latin typeface="DokChampa" pitchFamily="34" charset="-34"/>
                <a:cs typeface="DokChampa" pitchFamily="34" charset="-34"/>
              </a:rPr>
              <a:t>Hotel/Restaurant</a:t>
            </a:r>
            <a:r>
              <a:rPr lang="en-US" b="1" dirty="0" smtClean="0">
                <a:latin typeface="DokChampa" pitchFamily="34" charset="-34"/>
                <a:cs typeface="DokChampa" pitchFamily="34" charset="-34"/>
              </a:rPr>
              <a:t> (Catering, Hotel Management, 	Tourism)</a:t>
            </a:r>
          </a:p>
          <a:p>
            <a:pPr lvl="1">
              <a:buFont typeface="Wingdings" pitchFamily="2" charset="2"/>
              <a:buChar char="q"/>
            </a:pPr>
            <a:endParaRPr lang="en-US" b="1" dirty="0" smtClean="0">
              <a:latin typeface="DokChampa" pitchFamily="34" charset="-34"/>
              <a:cs typeface="DokChampa" pitchFamily="34" charset="-34"/>
            </a:endParaRPr>
          </a:p>
          <a:p>
            <a:pPr lvl="1">
              <a:buFont typeface="Wingdings" pitchFamily="2" charset="2"/>
              <a:buChar char="q"/>
            </a:pPr>
            <a:r>
              <a:rPr lang="en-US" b="1" dirty="0" smtClean="0">
                <a:latin typeface="DokChampa" pitchFamily="34" charset="-34"/>
                <a:cs typeface="DokChampa" pitchFamily="34" charset="-34"/>
              </a:rPr>
              <a:t>	</a:t>
            </a:r>
            <a:r>
              <a:rPr lang="en-US" b="1" dirty="0" smtClean="0">
                <a:solidFill>
                  <a:srgbClr val="00B050"/>
                </a:solidFill>
                <a:latin typeface="DokChampa" pitchFamily="34" charset="-34"/>
                <a:cs typeface="DokChampa" pitchFamily="34" charset="-34"/>
              </a:rPr>
              <a:t>Manufacturing</a:t>
            </a:r>
            <a:r>
              <a:rPr lang="en-US" b="1" dirty="0" smtClean="0">
                <a:latin typeface="DokChampa" pitchFamily="34" charset="-34"/>
                <a:cs typeface="DokChampa" pitchFamily="34" charset="-34"/>
              </a:rPr>
              <a:t> (Food Processing, Light 	Manufacturing)</a:t>
            </a:r>
          </a:p>
          <a:p>
            <a:pPr lvl="1">
              <a:buNone/>
            </a:pPr>
            <a:endParaRPr lang="en-US" b="1" dirty="0" smtClean="0">
              <a:latin typeface="DokChampa" pitchFamily="34" charset="-34"/>
              <a:cs typeface="DokChampa" pitchFamily="34" charset="-34"/>
            </a:endParaRPr>
          </a:p>
          <a:p>
            <a:pPr lvl="1">
              <a:buFont typeface="Wingdings" pitchFamily="2" charset="2"/>
              <a:buChar char="q"/>
            </a:pPr>
            <a:r>
              <a:rPr lang="en-US" b="1" dirty="0" smtClean="0">
                <a:latin typeface="DokChampa" pitchFamily="34" charset="-34"/>
                <a:cs typeface="DokChampa" pitchFamily="34" charset="-34"/>
              </a:rPr>
              <a:t>	</a:t>
            </a:r>
            <a:r>
              <a:rPr lang="en-US" b="1" dirty="0" smtClean="0">
                <a:solidFill>
                  <a:srgbClr val="FF0000"/>
                </a:solidFill>
                <a:latin typeface="DokChampa" pitchFamily="34" charset="-34"/>
                <a:cs typeface="DokChampa" pitchFamily="34" charset="-34"/>
              </a:rPr>
              <a:t>Construction </a:t>
            </a:r>
            <a:r>
              <a:rPr lang="en-US" b="1" dirty="0" smtClean="0">
                <a:latin typeface="DokChampa" pitchFamily="34" charset="-34"/>
                <a:cs typeface="DokChampa" pitchFamily="34" charset="-34"/>
              </a:rPr>
              <a:t>(Electricians, 	Masons, Scaffolding, 	Welding, Carpentry – </a:t>
            </a:r>
            <a:r>
              <a:rPr lang="en-US" b="1" dirty="0" smtClean="0">
                <a:solidFill>
                  <a:srgbClr val="00B050"/>
                </a:solidFill>
                <a:latin typeface="DokChampa" pitchFamily="34" charset="-34"/>
                <a:cs typeface="DokChampa" pitchFamily="34" charset="-34"/>
              </a:rPr>
              <a:t>over 50% of craftsmen</a:t>
            </a:r>
            <a:r>
              <a:rPr lang="en-US" b="1" dirty="0" smtClean="0">
                <a:latin typeface="DokChampa" pitchFamily="34" charset="-34"/>
                <a:cs typeface="DokChampa" pitchFamily="34" charset="-34"/>
              </a:rPr>
              <a:t>)</a:t>
            </a:r>
            <a:endParaRPr lang="en-US" b="1" dirty="0">
              <a:latin typeface="DokChampa" pitchFamily="34" charset="-34"/>
              <a:cs typeface="DokChampa" pitchFamily="34" charset="-3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PRIORITY AREAS FOR SKILLS DEVELOPMENT IN NIGERIA</a:t>
            </a:r>
            <a:endParaRPr lang="en-US" sz="32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253</TotalTime>
  <Words>554</Words>
  <Application>Microsoft Office PowerPoint</Application>
  <PresentationFormat>On-screen Show (4:3)</PresentationFormat>
  <Paragraphs>200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POLICY MANAGEMENT AND SKILL DEVELOPMENT</vt:lpstr>
      <vt:lpstr>INTRODUCTION:</vt:lpstr>
      <vt:lpstr>POLICY</vt:lpstr>
      <vt:lpstr>SKILLS</vt:lpstr>
      <vt:lpstr>POLICY AND SKILLS DEVELOPMENT</vt:lpstr>
      <vt:lpstr>CURRENT ISSUES</vt:lpstr>
      <vt:lpstr>PRIORITY AREAS FOR DEVELOPMENT</vt:lpstr>
      <vt:lpstr>PRIORITY AREAS contd.</vt:lpstr>
      <vt:lpstr>PRIORITY AREAS FOR SKILLS DEVELOPMENT IN NIGERIA</vt:lpstr>
      <vt:lpstr>GENERIC SKILLS REQUIREMENTS</vt:lpstr>
      <vt:lpstr> WAY FORWARD  </vt:lpstr>
      <vt:lpstr>SOME RECOMMENDATIONS</vt:lpstr>
      <vt:lpstr>       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MANAGEMENT AND SKILL DEVELOPMENT</dc:title>
  <dc:creator>user</dc:creator>
  <cp:lastModifiedBy>user</cp:lastModifiedBy>
  <cp:revision>76</cp:revision>
  <dcterms:created xsi:type="dcterms:W3CDTF">2015-07-31T09:34:40Z</dcterms:created>
  <dcterms:modified xsi:type="dcterms:W3CDTF">2015-08-02T00:13:43Z</dcterms:modified>
</cp:coreProperties>
</file>